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hdphoto1.wdp" ContentType="image/vnd.ms-photo"/>
  <Override PartName="/ppt/media/image4.png" ContentType="image/png"/>
  <Override PartName="/ppt/media/image8.png" ContentType="image/png"/>
  <Override PartName="/ppt/media/image2.png" ContentType="image/png"/>
  <Override PartName="/ppt/media/image6.png" ContentType="image/png"/>
  <Override PartName="/ppt/media/image11.jpeg" ContentType="image/jpeg"/>
  <Override PartName="/ppt/media/image14.jpeg" ContentType="image/jpe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5.jpeg" ContentType="image/jpeg"/>
  <Override PartName="/ppt/media/image3.jpeg" ContentType="image/jpeg"/>
  <Override PartName="/ppt/media/image1.jpeg" ContentType="image/jpeg"/>
  <Override PartName="/ppt/media/image7.jpeg" ContentType="image/jpeg"/>
  <Override PartName="/ppt/media/image9.jpeg" ContentType="image/jpeg"/>
  <Override PartName="/ppt/media/image12.png" ContentType="image/png"/>
  <Override PartName="/ppt/media/image10.png" ContentType="image/png"/>
  <Override PartName="/ppt/media/image13.png" ContentType="image/png"/>
  <Override PartName="/ppt/media/image15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
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129420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129420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129420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subTitle"/>
          </p:nvPr>
        </p:nvSpPr>
        <p:spPr>
          <a:xfrm>
            <a:off x="129420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1294200" y="804600"/>
            <a:ext cx="9603000" cy="4863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7.jpe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2.xml"/><Relationship Id="rId8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" name="Picture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0" t="0" r="0" b="-1560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2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1777320" y="802440"/>
            <a:ext cx="8636760" cy="2541240"/>
          </a:xfrm>
          <a:prstGeom prst="rect">
            <a:avLst/>
          </a:prstGeom>
        </p:spPr>
        <p:txBody>
          <a:bodyPr bIns="0" anchor="b">
            <a:normAutofit/>
          </a:bodyPr>
          <a:p>
            <a:pPr>
              <a:lnSpc>
                <a:spcPct val="90000"/>
              </a:lnSpc>
            </a:pPr>
            <a:r>
              <a:rPr b="0" lang="en-US" sz="6600" spc="-1" strike="noStrike" cap="all">
                <a:solidFill>
                  <a:srgbClr val="000000"/>
                </a:solidFill>
                <a:latin typeface="Gill Sans MT"/>
              </a:rPr>
              <a:t>Click to edit Master title style</a:t>
            </a:r>
            <a:endParaRPr b="0" lang="en-US" sz="6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dt"/>
          </p:nvPr>
        </p:nvSpPr>
        <p:spPr>
          <a:xfrm>
            <a:off x="6913800" y="637056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03CD7BB-1DE4-49C4-AC4B-4158753E59C1}" type="datetime">
              <a:rPr b="0" lang="en-US" sz="1000" spc="-1" strike="noStrike">
                <a:solidFill>
                  <a:srgbClr val="ffffff"/>
                </a:solidFill>
                <a:latin typeface="Gill Sans MT"/>
              </a:rPr>
              <a:t>7/16/20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5" name="PlaceHolder 5"/>
          <p:cNvSpPr>
            <a:spLocks noGrp="1"/>
          </p:cNvSpPr>
          <p:nvPr>
            <p:ph type="ftr"/>
          </p:nvPr>
        </p:nvSpPr>
        <p:spPr>
          <a:xfrm>
            <a:off x="1777320" y="6370560"/>
            <a:ext cx="4973400" cy="3088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Gill Sans MT"/>
              </a:rPr>
              <a:t>Add Footer Here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6" name="Line 6"/>
          <p:cNvSpPr/>
          <p:nvPr/>
        </p:nvSpPr>
        <p:spPr>
          <a:xfrm>
            <a:off x="1777320" y="3528360"/>
            <a:ext cx="863712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7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5" name="Picture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0" t="0" r="0" b="-1560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46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1294200" y="2015640"/>
            <a:ext cx="9603000" cy="345024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dt"/>
          </p:nvPr>
        </p:nvSpPr>
        <p:spPr>
          <a:xfrm>
            <a:off x="7396920" y="63406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D4A2DEC-0709-4D95-94F7-A921AD382F2B}" type="datetime">
              <a:rPr b="0" lang="en-US" sz="1000" spc="-1" strike="noStrike">
                <a:solidFill>
                  <a:srgbClr val="ffffff"/>
                </a:solidFill>
                <a:latin typeface="Gill Sans MT"/>
              </a:rPr>
              <a:t>7/16/20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ftr"/>
          </p:nvPr>
        </p:nvSpPr>
        <p:spPr>
          <a:xfrm>
            <a:off x="1294200" y="6339600"/>
            <a:ext cx="5938560" cy="3088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Gill Sans MT"/>
              </a:rPr>
              <a:t>Add Footer Here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50" name="Line 6"/>
          <p:cNvSpPr/>
          <p:nvPr/>
        </p:nvSpPr>
        <p:spPr>
          <a:xfrm>
            <a:off x="1292040" y="148644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7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9" name="Picture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0" t="0" r="0" b="-1560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90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095080" y="1645560"/>
            <a:ext cx="5806800" cy="384048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290960" y="1645560"/>
            <a:ext cx="3599640" cy="3836520"/>
          </a:xfrm>
          <a:prstGeom prst="rect">
            <a:avLst/>
          </a:prstGeom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dt"/>
          </p:nvPr>
        </p:nvSpPr>
        <p:spPr>
          <a:xfrm>
            <a:off x="7396920" y="63406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2C3C1641-D206-422E-8390-515228F69505}" type="datetime">
              <a:rPr b="0" lang="en-US" sz="1000" spc="-1" strike="noStrike">
                <a:solidFill>
                  <a:srgbClr val="ffffff"/>
                </a:solidFill>
                <a:latin typeface="Gill Sans MT"/>
              </a:rPr>
              <a:t>7/16/20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ftr"/>
          </p:nvPr>
        </p:nvSpPr>
        <p:spPr>
          <a:xfrm>
            <a:off x="1294200" y="6339600"/>
            <a:ext cx="5938560" cy="3088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Gill Sans MT"/>
              </a:rPr>
              <a:t>Add Footer Here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95" name="Line 7"/>
          <p:cNvSpPr/>
          <p:nvPr/>
        </p:nvSpPr>
        <p:spPr>
          <a:xfrm>
            <a:off x="1292040" y="148644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6" name="PlaceHolder 8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4" name="Picture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0" t="0" r="0" b="-1560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35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1300320" y="3128400"/>
            <a:ext cx="3023640" cy="190620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7873560" y="5145120"/>
            <a:ext cx="3036240" cy="807120"/>
          </a:xfrm>
          <a:prstGeom prst="rect">
            <a:avLst/>
          </a:prstGeom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dt"/>
          </p:nvPr>
        </p:nvSpPr>
        <p:spPr>
          <a:xfrm>
            <a:off x="7396920" y="63406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753545-7FBA-4ACE-B151-25CB7E4BB14F}" type="datetime">
              <a:rPr b="0" lang="en-US" sz="1000" spc="-1" strike="noStrike">
                <a:solidFill>
                  <a:srgbClr val="ffffff"/>
                </a:solidFill>
                <a:latin typeface="Gill Sans MT"/>
              </a:rPr>
              <a:t>7/16/20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ftr"/>
          </p:nvPr>
        </p:nvSpPr>
        <p:spPr>
          <a:xfrm>
            <a:off x="1294200" y="6339600"/>
            <a:ext cx="5938560" cy="3088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Gill Sans MT"/>
              </a:rPr>
              <a:t>Add Footer Here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140" name="Line 7"/>
          <p:cNvSpPr/>
          <p:nvPr/>
        </p:nvSpPr>
        <p:spPr>
          <a:xfrm>
            <a:off x="1292040" y="148644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1" name="PlaceHolder 8"/>
          <p:cNvSpPr>
            <a:spLocks noGrp="1"/>
          </p:cNvSpPr>
          <p:nvPr>
            <p:ph type="body"/>
          </p:nvPr>
        </p:nvSpPr>
        <p:spPr>
          <a:xfrm>
            <a:off x="4602240" y="3128400"/>
            <a:ext cx="3023640" cy="190620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2" name="PlaceHolder 9"/>
          <p:cNvSpPr>
            <a:spLocks noGrp="1"/>
          </p:cNvSpPr>
          <p:nvPr>
            <p:ph type="body"/>
          </p:nvPr>
        </p:nvSpPr>
        <p:spPr>
          <a:xfrm>
            <a:off x="7873560" y="3128400"/>
            <a:ext cx="3023640" cy="1906200"/>
          </a:xfrm>
          <a:prstGeom prst="rect">
            <a:avLst/>
          </a:prstGeom>
        </p:spPr>
        <p:txBody>
          <a:bodyPr anchor="ctr"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3" name="PlaceHolder 10"/>
          <p:cNvSpPr>
            <a:spLocks noGrp="1"/>
          </p:cNvSpPr>
          <p:nvPr>
            <p:ph type="body"/>
          </p:nvPr>
        </p:nvSpPr>
        <p:spPr>
          <a:xfrm>
            <a:off x="4595760" y="5145120"/>
            <a:ext cx="3036240" cy="807120"/>
          </a:xfrm>
          <a:prstGeom prst="rect">
            <a:avLst/>
          </a:prstGeom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4" name="PlaceHolder 11"/>
          <p:cNvSpPr>
            <a:spLocks noGrp="1"/>
          </p:cNvSpPr>
          <p:nvPr>
            <p:ph type="body"/>
          </p:nvPr>
        </p:nvSpPr>
        <p:spPr>
          <a:xfrm>
            <a:off x="1306440" y="5145120"/>
            <a:ext cx="3036240" cy="807120"/>
          </a:xfrm>
          <a:prstGeom prst="rect">
            <a:avLst/>
          </a:prstGeom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5" name="Line 12"/>
          <p:cNvSpPr/>
          <p:nvPr/>
        </p:nvSpPr>
        <p:spPr>
          <a:xfrm>
            <a:off x="4483800" y="5144760"/>
            <a:ext cx="360" cy="807480"/>
          </a:xfrm>
          <a:prstGeom prst="line">
            <a:avLst/>
          </a:prstGeom>
          <a:ln w="19080">
            <a:solidFill>
              <a:schemeClr val="bg2">
                <a:lumMod val="75000"/>
              </a:schemeClr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6" name="Line 13"/>
          <p:cNvSpPr/>
          <p:nvPr/>
        </p:nvSpPr>
        <p:spPr>
          <a:xfrm>
            <a:off x="7757640" y="5144760"/>
            <a:ext cx="360" cy="807480"/>
          </a:xfrm>
          <a:prstGeom prst="line">
            <a:avLst/>
          </a:prstGeom>
          <a:ln w="19080">
            <a:solidFill>
              <a:schemeClr val="bg2">
                <a:lumMod val="75000"/>
              </a:schemeClr>
            </a:solidFill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47" name="PlaceHolder 14"/>
          <p:cNvSpPr>
            <a:spLocks noGrp="1"/>
          </p:cNvSpPr>
          <p:nvPr>
            <p:ph type="body"/>
          </p:nvPr>
        </p:nvSpPr>
        <p:spPr>
          <a:xfrm>
            <a:off x="1290960" y="1617840"/>
            <a:ext cx="9618120" cy="1336320"/>
          </a:xfrm>
          <a:prstGeom prst="rect">
            <a:avLst/>
          </a:prstGeom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Edit Master text styles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Second level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Third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Fourth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4" marL="20574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Fifth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48" name="PlaceHolder 15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0" y="2019600"/>
            <a:ext cx="12191760" cy="4105440"/>
          </a:xfrm>
          <a:prstGeom prst="rect">
            <a:avLst/>
          </a:prstGeom>
          <a:gradFill rotWithShape="0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86" name="Picture 6" descr="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0" t="0" r="0" b="-1560"/>
          <a:stretch/>
        </p:blipFill>
        <p:spPr>
          <a:xfrm>
            <a:off x="0" y="6126480"/>
            <a:ext cx="12191760" cy="742680"/>
          </a:xfrm>
          <a:prstGeom prst="rect">
            <a:avLst/>
          </a:prstGeom>
          <a:ln>
            <a:noFill/>
          </a:ln>
        </p:spPr>
      </p:pic>
      <p:sp>
        <p:nvSpPr>
          <p:cNvPr id="187" name="Line 2"/>
          <p:cNvSpPr/>
          <p:nvPr/>
        </p:nvSpPr>
        <p:spPr>
          <a:xfrm>
            <a:off x="0" y="6128280"/>
            <a:ext cx="12191760" cy="360"/>
          </a:xfrm>
          <a:prstGeom prst="line">
            <a:avLst/>
          </a:prstGeom>
          <a:ln w="12600">
            <a:solidFill>
              <a:srgbClr val="00000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PlaceHolder 3"/>
          <p:cNvSpPr>
            <a:spLocks noGrp="1"/>
          </p:cNvSpPr>
          <p:nvPr>
            <p:ph type="dt"/>
          </p:nvPr>
        </p:nvSpPr>
        <p:spPr>
          <a:xfrm>
            <a:off x="7396920" y="6340680"/>
            <a:ext cx="3500280" cy="3088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2C98BE9-FCED-4F70-9BEA-3AB8D7721ADD}" type="datetime">
              <a:rPr b="0" lang="en-US" sz="1000" spc="-1" strike="noStrike">
                <a:solidFill>
                  <a:srgbClr val="ffffff"/>
                </a:solidFill>
                <a:latin typeface="Gill Sans MT"/>
              </a:rPr>
              <a:t>7/16/20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ftr"/>
          </p:nvPr>
        </p:nvSpPr>
        <p:spPr>
          <a:xfrm>
            <a:off x="1294200" y="6339600"/>
            <a:ext cx="5938560" cy="3088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latin typeface="Gill Sans MT"/>
              </a:rPr>
              <a:t>Add Footer Here</a:t>
            </a:r>
            <a:endParaRPr b="0" lang="en-US" sz="1000" spc="-1" strike="noStrike">
              <a:latin typeface="Times New Roman"/>
            </a:endParaRPr>
          </a:p>
        </p:txBody>
      </p:sp>
      <p:sp>
        <p:nvSpPr>
          <p:cNvPr id="190" name="Line 5"/>
          <p:cNvSpPr/>
          <p:nvPr/>
        </p:nvSpPr>
        <p:spPr>
          <a:xfrm>
            <a:off x="1292040" y="1486440"/>
            <a:ext cx="9607680" cy="360"/>
          </a:xfrm>
          <a:prstGeom prst="line">
            <a:avLst/>
          </a:prstGeom>
          <a:ln w="31680">
            <a:round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91" name="PlaceHolder 6"/>
          <p:cNvSpPr>
            <a:spLocks noGrp="1"/>
          </p:cNvSpPr>
          <p:nvPr>
            <p:ph type="title"/>
          </p:nvPr>
        </p:nvSpPr>
        <p:spPr>
          <a:xfrm>
            <a:off x="1294200" y="804600"/>
            <a:ext cx="9603000" cy="1049040"/>
          </a:xfrm>
          <a:prstGeom prst="rect">
            <a:avLst/>
          </a:prstGeom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Click to edit Master title style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9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Click to edit the outline text format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000000"/>
                </a:solidFill>
                <a:latin typeface="Gill Sans MT"/>
              </a:rPr>
              <a:t>Fourth Outline Level</a:t>
            </a:r>
            <a:endParaRPr b="0" lang="en-US" sz="1200" spc="-1" strike="noStrike">
              <a:solidFill>
                <a:srgbClr val="000000"/>
              </a:solidFill>
              <a:latin typeface="Gill Sans M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file:///home/ramsiro/Downloads/ramirogonzalez.org" TargetMode="External"/><Relationship Id="rId2" Type="http://schemas.openxmlformats.org/officeDocument/2006/relationships/hyperlink" Target="mailto:rgonzalez69@ucmerced.edu" TargetMode="Externa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"/>
          <p:cNvSpPr txBox="1"/>
          <p:nvPr/>
        </p:nvSpPr>
        <p:spPr>
          <a:xfrm>
            <a:off x="1777320" y="802440"/>
            <a:ext cx="8636760" cy="2541240"/>
          </a:xfrm>
          <a:prstGeom prst="rect">
            <a:avLst/>
          </a:prstGeom>
          <a:noFill/>
          <a:ln>
            <a:noFill/>
          </a:ln>
        </p:spPr>
        <p:txBody>
          <a:bodyPr bIns="0" anchor="b"/>
          <a:p>
            <a:pPr>
              <a:lnSpc>
                <a:spcPct val="90000"/>
              </a:lnSpc>
            </a:pPr>
            <a:r>
              <a:rPr b="0" lang="en-US" sz="6600" spc="-1" strike="noStrike" cap="all">
                <a:solidFill>
                  <a:srgbClr val="000000"/>
                </a:solidFill>
                <a:latin typeface="Gill Sans MT"/>
              </a:rPr>
              <a:t>The Road to Ethical Hacking</a:t>
            </a:r>
            <a:endParaRPr b="0" lang="en-US" sz="66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0" name="TextShape 2"/>
          <p:cNvSpPr txBox="1"/>
          <p:nvPr/>
        </p:nvSpPr>
        <p:spPr>
          <a:xfrm>
            <a:off x="1777320" y="3575160"/>
            <a:ext cx="8636760" cy="9774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000000"/>
                </a:solidFill>
                <a:latin typeface="Gill Sans MT"/>
                <a:ea typeface="Tahoma"/>
              </a:rPr>
              <a:t>&lt;Ramiro Gonzalez&gt;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000000"/>
                </a:solidFill>
                <a:latin typeface="Gill Sans MT"/>
                <a:ea typeface="Tahoma"/>
              </a:rPr>
              <a:t>October, 3, 2018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231" name="Graphic 4" descr=""/>
          <p:cNvPicPr/>
          <p:nvPr/>
        </p:nvPicPr>
        <p:blipFill>
          <a:blip r:embed="rId2"/>
          <a:stretch/>
        </p:blipFill>
        <p:spPr>
          <a:xfrm>
            <a:off x="9325800" y="1989000"/>
            <a:ext cx="1439640" cy="1439640"/>
          </a:xfrm>
          <a:prstGeom prst="rect">
            <a:avLst/>
          </a:prstGeom>
          <a:ln>
            <a:noFill/>
          </a:ln>
        </p:spPr>
      </p:pic>
      <p:sp>
        <p:nvSpPr>
          <p:cNvPr id="232" name="CustomShape 3"/>
          <p:cNvSpPr/>
          <p:nvPr/>
        </p:nvSpPr>
        <p:spPr>
          <a:xfrm>
            <a:off x="1777320" y="570960"/>
            <a:ext cx="7349400" cy="638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i="1" lang="en-US" sz="1800" spc="-1" strike="noStrike">
                <a:solidFill>
                  <a:srgbClr val="000000"/>
                </a:solidFill>
                <a:latin typeface="Gill Sans MT"/>
              </a:rPr>
              <a:t>CyberSecurity Discussion: Basics 01 | Linux Command Line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33" name="Graphic 6" descr=""/>
          <p:cNvPicPr/>
          <p:nvPr/>
        </p:nvPicPr>
        <p:blipFill>
          <a:blip r:embed="rId3"/>
          <a:stretch/>
        </p:blipFill>
        <p:spPr>
          <a:xfrm>
            <a:off x="5281560" y="4552920"/>
            <a:ext cx="1191600" cy="119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1290960" y="1645560"/>
            <a:ext cx="10151280" cy="3836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85840" indent="-28548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0000"/>
                </a:solidFill>
                <a:latin typeface="Gill Sans MT"/>
              </a:rPr>
              <a:t>man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1" marL="743040" indent="-2854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The manual, this shows information regarding commands. 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1" marL="743040" indent="-28548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ff0000"/>
                </a:solidFill>
                <a:latin typeface="Gill Sans MT"/>
              </a:rPr>
              <a:t>man</a:t>
            </a: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 command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57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Manual 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1290960" y="798840"/>
            <a:ext cx="9609840" cy="600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To su or not to su, do sudo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59" name="TextShape 2"/>
          <p:cNvSpPr txBox="1"/>
          <p:nvPr/>
        </p:nvSpPr>
        <p:spPr>
          <a:xfrm>
            <a:off x="1290960" y="1617840"/>
            <a:ext cx="9618120" cy="1336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su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Change user or elevate privileges to super user.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sudo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Temporarily elevate your privileges.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e89"/>
                </a:solidFill>
                <a:latin typeface="Gill Sans MT"/>
              </a:rPr>
              <a:t>sudoers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2e89"/>
                </a:solidFill>
                <a:latin typeface="Gill Sans MT"/>
              </a:rPr>
              <a:t>list of users allowed to escalate their privileges.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2e89"/>
                </a:solidFill>
                <a:latin typeface="Gill Sans MT"/>
              </a:rPr>
              <a:t>/etc/sudoers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60" name="Graphic 9" descr=""/>
          <p:cNvPicPr/>
          <p:nvPr/>
        </p:nvPicPr>
        <p:blipFill>
          <a:blip r:embed="rId1"/>
          <a:stretch/>
        </p:blipFill>
        <p:spPr>
          <a:xfrm>
            <a:off x="9897840" y="280440"/>
            <a:ext cx="1043640" cy="104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1290960" y="1617840"/>
            <a:ext cx="9618120" cy="13363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SSH into University of California, Merced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Use bash (Linux) or putty (windows)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Linux Command line: ssh username@hostName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username: Email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HostName: engapps00.ucmerced.edu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Example: ssh rgonzalez69@engapps00.ucmerced.edu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62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SSH (Secure shell)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Thank You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2782080" y="1529280"/>
            <a:ext cx="6627600" cy="447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Gill Sans MT"/>
              </a:rPr>
              <a:t>Ramiro Gonzalez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b71e42"/>
                </a:solidFill>
                <a:uFillTx/>
                <a:latin typeface="Gill Sans MT"/>
                <a:hlinkClick r:id="rId1"/>
              </a:rPr>
              <a:t>RamiroGonzalez.org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Gill Sans MT"/>
              </a:rPr>
              <a:t> 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 u="sng">
                <a:solidFill>
                  <a:srgbClr val="b71e42"/>
                </a:solidFill>
                <a:uFillTx/>
                <a:latin typeface="Gill Sans MT"/>
                <a:hlinkClick r:id="rId2"/>
              </a:rPr>
              <a:t>rgonzalez69@ucmerced.edu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000000"/>
                </a:solidFill>
                <a:latin typeface="Gill Sans MT"/>
              </a:rPr>
              <a:t>209-962-2524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65" name="Graphic 5" descr=""/>
          <p:cNvPicPr/>
          <p:nvPr/>
        </p:nvPicPr>
        <p:blipFill>
          <a:blip r:embed="rId3"/>
          <a:stretch/>
        </p:blipFill>
        <p:spPr>
          <a:xfrm>
            <a:off x="1776960" y="1460160"/>
            <a:ext cx="786600" cy="786600"/>
          </a:xfrm>
          <a:prstGeom prst="rect">
            <a:avLst/>
          </a:prstGeom>
          <a:ln>
            <a:noFill/>
          </a:ln>
        </p:spPr>
      </p:pic>
      <p:pic>
        <p:nvPicPr>
          <p:cNvPr id="266" name="Graphic 8" descr=""/>
          <p:cNvPicPr/>
          <p:nvPr/>
        </p:nvPicPr>
        <p:blipFill>
          <a:blip r:embed="rId4"/>
          <a:stretch/>
        </p:blipFill>
        <p:spPr>
          <a:xfrm>
            <a:off x="1713240" y="408996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267" name="Graphic 10" descr=""/>
          <p:cNvPicPr/>
          <p:nvPr/>
        </p:nvPicPr>
        <p:blipFill>
          <a:blip r:embed="rId5"/>
          <a:stretch/>
        </p:blipFill>
        <p:spPr>
          <a:xfrm>
            <a:off x="1713240" y="2540520"/>
            <a:ext cx="914040" cy="914040"/>
          </a:xfrm>
          <a:prstGeom prst="rect">
            <a:avLst/>
          </a:prstGeom>
          <a:ln>
            <a:noFill/>
          </a:ln>
        </p:spPr>
      </p:pic>
      <p:pic>
        <p:nvPicPr>
          <p:cNvPr id="268" name="Graphic 12" descr=""/>
          <p:cNvPicPr/>
          <p:nvPr/>
        </p:nvPicPr>
        <p:blipFill>
          <a:blip r:embed="rId6"/>
          <a:stretch/>
        </p:blipFill>
        <p:spPr>
          <a:xfrm>
            <a:off x="1814040" y="5182200"/>
            <a:ext cx="914040" cy="914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>
            <a:alphaModFix amt="45000"/>
          </a:blip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&lt;Why the Linux Command LIne? &gt;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  <a:ea typeface="Tahoma"/>
              </a:rPr>
              <a:t>Benefits?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  <a:ea typeface="Tahoma"/>
              </a:rPr>
              <a:t>Graphical User Interface takes up a lot of resources, may load very slow?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  <a:ea typeface="Tahoma"/>
              </a:rPr>
              <a:t>Being able to write scripts than can later be used.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  <a:ea typeface="Tahoma"/>
              </a:rPr>
              <a:t>Macros, small programs. Increases Productivity.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  <a:ea typeface="Tahoma"/>
              </a:rPr>
              <a:t>Too Many Fancy IDE’s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  <a:ea typeface="Tahoma"/>
              </a:rPr>
              <a:t>Command Line is fast, and very powerful.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  <a:ea typeface="Tahoma"/>
              </a:rPr>
              <a:t>I can delete my entire file system with line of commands. Do not try this at home!!!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  <a:ea typeface="Tahoma"/>
              </a:rPr>
              <a:t>rm –rf /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  <a:ea typeface="Tahoma"/>
              </a:rPr>
              <a:t>-r = recursively , f = force 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36" name="Graphic 3" descr=""/>
          <p:cNvPicPr/>
          <p:nvPr/>
        </p:nvPicPr>
        <p:blipFill>
          <a:blip r:embed="rId2"/>
          <a:stretch/>
        </p:blipFill>
        <p:spPr>
          <a:xfrm>
            <a:off x="10028160" y="206640"/>
            <a:ext cx="1122120" cy="112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Gill Sans MT"/>
              </a:rPr>
              <a:t>Command line is case sensitive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ls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is not the same as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Ls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capitalization matters.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Gill Sans MT"/>
              </a:rPr>
              <a:t>Always wear protection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Do not use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su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super user command, do not elevate your privileges unless you have to use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sudo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 to elevate privileges temporally, this also limits what you can do. 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Use a virtual machine. (VirtualBox, VMware)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Gill Sans MT"/>
              </a:rPr>
              <a:t>Linux does not discriminate.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Linux assumes you know what you are doing, if you break you pay the price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Create snapshots when playing around,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cp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copy command very useful.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Very important 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ff0000"/>
                </a:solidFill>
                <a:latin typeface="Gill Sans MT"/>
              </a:rPr>
              <a:t>cal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Displays a Calendar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ff0000"/>
                </a:solidFill>
                <a:latin typeface="Gill Sans MT"/>
              </a:rPr>
              <a:t>date</a:t>
            </a: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Displays the day.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Thu Oct  4 09:25:06 DST 2018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Stroke: </a:t>
            </a:r>
            <a:r>
              <a:rPr b="0" lang="en-US" sz="2000" spc="-1" strike="noStrike">
                <a:solidFill>
                  <a:srgbClr val="002e89"/>
                </a:solidFill>
                <a:latin typeface="Gill Sans MT"/>
              </a:rPr>
              <a:t>ctrl-c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2e89"/>
                </a:solidFill>
                <a:latin typeface="Gill Sans MT"/>
              </a:rPr>
              <a:t>Stops the current command running. Use when one is stuck, or command requires input.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0000"/>
                </a:solidFill>
                <a:latin typeface="Gill Sans MT"/>
              </a:rPr>
              <a:t>rm –rf \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requires extra input, REMEMBER \ Backslash, / Forwardslash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marL="457200">
              <a:lnSpc>
                <a:spcPct val="120000"/>
              </a:lnSpc>
              <a:spcBef>
                <a:spcPts val="499"/>
              </a:spcBef>
            </a:pP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0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Living inside the command line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41" name="Picture 4" descr=""/>
          <p:cNvPicPr/>
          <p:nvPr/>
        </p:nvPicPr>
        <p:blipFill>
          <a:blip r:embed="rId1"/>
          <a:stretch/>
        </p:blipFill>
        <p:spPr>
          <a:xfrm>
            <a:off x="4171680" y="2046960"/>
            <a:ext cx="1923840" cy="1276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000000"/>
                </a:solidFill>
                <a:latin typeface="Gill Sans MT"/>
              </a:rPr>
              <a:t>Format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command –options arguments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There</a:t>
            </a: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 are many options, options may be written as, “-ab..”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Use the --help to get options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3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General format 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listing current directory 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5" name="TextShape 2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  <a:ea typeface="Tahoma"/>
              </a:rPr>
              <a:t>ls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  <a:ea typeface="Tahoma"/>
              </a:rPr>
              <a:t>ls --help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  <a:ea typeface="Tahoma"/>
              </a:rPr>
              <a:t>Displays information about command.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  <a:ea typeface="Tahoma"/>
              </a:rPr>
              <a:t>ls -l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  <a:ea typeface="Tahoma"/>
              </a:rPr>
              <a:t>-l stand for long, this show more information regarding the files.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46" name="Graphic 4" descr=""/>
          <p:cNvPicPr/>
          <p:nvPr/>
        </p:nvPicPr>
        <p:blipFill>
          <a:blip r:embed="rId1"/>
          <a:stretch/>
        </p:blipFill>
        <p:spPr>
          <a:xfrm>
            <a:off x="9853920" y="216360"/>
            <a:ext cx="1122120" cy="112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extShape 1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Making Directories &amp; Removing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48" name="TextShape 2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mkdir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make a directory.  Ex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mkdir fileUno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Make more than one directory. Ex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mkdir fileUno fileDos fileTres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rm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remove a directory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rm fileUno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Error 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  <a:p>
            <a:pPr lvl="3" marL="16002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Gill Sans MT"/>
              </a:rPr>
              <a:t>use –r (recursively) </a:t>
            </a:r>
            <a:endParaRPr b="0" lang="en-US" sz="14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49" name="Graphic 5" descr=""/>
          <p:cNvPicPr/>
          <p:nvPr/>
        </p:nvPicPr>
        <p:blipFill>
          <a:blip r:embed="rId1"/>
          <a:stretch/>
        </p:blipFill>
        <p:spPr>
          <a:xfrm>
            <a:off x="9884160" y="339840"/>
            <a:ext cx="1043640" cy="104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1294200" y="2015640"/>
            <a:ext cx="9603000" cy="34502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-i </a:t>
            </a: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or --interactive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When running a command with this option such as rm –ri fileUno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2" marL="11430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ff0000"/>
                </a:solidFill>
                <a:latin typeface="Gill Sans MT"/>
              </a:rPr>
              <a:t>-r </a:t>
            </a:r>
            <a:r>
              <a:rPr b="0" lang="en-US" sz="1600" spc="-1" strike="noStrike">
                <a:solidFill>
                  <a:srgbClr val="000000"/>
                </a:solidFill>
                <a:latin typeface="Gill Sans MT"/>
              </a:rPr>
              <a:t>(recursively is required since fileUno is a file). Not required otherwise. </a:t>
            </a:r>
            <a:endParaRPr b="0" lang="en-US" sz="16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Without the </a:t>
            </a: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–i </a:t>
            </a: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option files are deleted or made without feedback.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Deleting important files.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Running scripts that deal with sensitive information.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  <a:p>
            <a:pPr marL="228600" indent="-228240">
              <a:lnSpc>
                <a:spcPct val="120000"/>
              </a:lnSpc>
              <a:spcBef>
                <a:spcPts val="1001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-v </a:t>
            </a:r>
            <a:r>
              <a:rPr b="0" lang="en-US" sz="2000" spc="-1" strike="noStrike">
                <a:solidFill>
                  <a:srgbClr val="000000"/>
                </a:solidFill>
                <a:latin typeface="Gill Sans MT"/>
              </a:rPr>
              <a:t>or </a:t>
            </a:r>
            <a:r>
              <a:rPr b="0" lang="en-US" sz="2000" spc="-1" strike="noStrike">
                <a:solidFill>
                  <a:srgbClr val="ff0000"/>
                </a:solidFill>
                <a:latin typeface="Gill Sans MT"/>
              </a:rPr>
              <a:t>--verbose </a:t>
            </a: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 lvl="1" marL="685800" indent="-228240">
              <a:lnSpc>
                <a:spcPct val="120000"/>
              </a:lnSpc>
              <a:spcBef>
                <a:spcPts val="499"/>
              </a:spcBef>
              <a:buClr>
                <a:srgbClr val="b71e42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Information is provided as command or script runs. </a:t>
            </a:r>
            <a:endParaRPr b="0" lang="en-US" sz="18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1294200" y="804600"/>
            <a:ext cx="9603000" cy="1049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The importance of i and V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1290960" y="798840"/>
            <a:ext cx="9609840" cy="6008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90000"/>
              </a:lnSpc>
            </a:pPr>
            <a:r>
              <a:rPr b="0" lang="en-US" sz="3200" spc="-1" strike="noStrike" cap="all">
                <a:solidFill>
                  <a:srgbClr val="000000"/>
                </a:solidFill>
                <a:latin typeface="Gill Sans MT"/>
              </a:rPr>
              <a:t>Changing directories &amp; Where am I </a:t>
            </a:r>
            <a:endParaRPr b="0" lang="en-US" sz="3200" spc="-1" strike="noStrike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1290960" y="1645560"/>
            <a:ext cx="3599640" cy="3836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  <a:p>
            <a:pPr>
              <a:lnSpc>
                <a:spcPct val="12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000000"/>
              </a:solidFill>
              <a:latin typeface="Gill Sans MT"/>
            </a:endParaRPr>
          </a:p>
        </p:txBody>
      </p:sp>
      <p:pic>
        <p:nvPicPr>
          <p:cNvPr id="254" name="Graphic 6" descr=""/>
          <p:cNvPicPr/>
          <p:nvPr/>
        </p:nvPicPr>
        <p:blipFill>
          <a:blip r:embed="rId1"/>
          <a:stretch/>
        </p:blipFill>
        <p:spPr>
          <a:xfrm>
            <a:off x="9916920" y="243360"/>
            <a:ext cx="1122120" cy="1122120"/>
          </a:xfrm>
          <a:prstGeom prst="rect">
            <a:avLst/>
          </a:prstGeom>
          <a:ln>
            <a:noFill/>
          </a:ln>
        </p:spPr>
      </p:pic>
      <p:sp>
        <p:nvSpPr>
          <p:cNvPr id="255" name="CustomShape 3"/>
          <p:cNvSpPr/>
          <p:nvPr/>
        </p:nvSpPr>
        <p:spPr>
          <a:xfrm>
            <a:off x="1510200" y="2156040"/>
            <a:ext cx="535608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cd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Change directory. Example cd </a:t>
            </a: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fileUno. 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cd .. 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Back one directory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cd ~ </a:t>
            </a: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home directory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ff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ff0000"/>
                </a:solidFill>
                <a:latin typeface="Gill Sans MT"/>
              </a:rPr>
              <a:t>pwd 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Print working directory. 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Gill Sans MT"/>
              </a:rPr>
              <a:t>Find out where you are at.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84582c"/>
      </a:accent2>
      <a:accent3>
        <a:srgbClr val="002060"/>
      </a:accent3>
      <a:accent4>
        <a:srgbClr val="586ea6"/>
      </a:accent4>
      <a:accent5>
        <a:srgbClr val="586ea6"/>
      </a:accent5>
      <a:accent6>
        <a:srgbClr val="6892a0"/>
      </a:accent6>
      <a:hlink>
        <a:srgbClr val="b71e42"/>
      </a:hlink>
      <a:folHlink>
        <a:srgbClr val="586ea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My invention presentation</Template>
  <TotalTime>0</TotalTime>
  <Application>LibreOffice/6.0.7.3$Linux_X86_64 LibreOffice_project/00m0$Build-3</Application>
  <Words>590</Words>
  <Paragraphs>100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2018-10-04T06:50:36Z</dcterms:created>
  <dc:creator/>
  <dc:description/>
  <dc:language>en-US</dc:language>
  <cp:lastModifiedBy/>
  <dcterms:modified xsi:type="dcterms:W3CDTF">2020-07-16T23:30:35Z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0x010100DEEA25CC0A0AC24199CDC46C25B8B0BC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13</vt:i4>
  </property>
</Properties>
</file>